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a08ec2eeb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a08ec2eeb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a08ec2eeb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a08ec2eeb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a08ec2eeb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a08ec2eeb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5c9bea35a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5c9bea35a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Introduction:</a:t>
            </a:r>
            <a:endParaRPr/>
          </a:p>
          <a:p>
            <a:pPr indent="0" lvl="0" marL="0" rtl="0" algn="l">
              <a:spcBef>
                <a:spcPts val="0"/>
              </a:spcBef>
              <a:spcAft>
                <a:spcPts val="0"/>
              </a:spcAft>
              <a:buClr>
                <a:schemeClr val="dk1"/>
              </a:buClr>
              <a:buSzPts val="1100"/>
              <a:buFont typeface="Arial"/>
              <a:buNone/>
            </a:pPr>
            <a:r>
              <a:rPr lang="en"/>
              <a:t>"We're going to explore a project flowchart that outlines a cloud computing setup, primarily using Amazon Web Services (AWS), with a touch of Google services for data processing and model training."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1. Raw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"Starting from the left, we have 'Raw Data'. This is the initial input or dataset that our project begins with."</a:t>
            </a:r>
            <a:endParaRPr/>
          </a:p>
          <a:p>
            <a:pPr indent="0" lvl="0" marL="0" rtl="0" algn="l">
              <a:spcBef>
                <a:spcPts val="0"/>
              </a:spcBef>
              <a:spcAft>
                <a:spcPts val="0"/>
              </a:spcAft>
              <a:buClr>
                <a:schemeClr val="dk1"/>
              </a:buClr>
              <a:buSzPts val="1100"/>
              <a:buFont typeface="Arial"/>
              <a:buNone/>
            </a:pPr>
            <a:r>
              <a:rPr lang="en"/>
              <a:t>2. Google Collab:</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"This raw data is then fed into 'Google Collab', which is a platform provided by Google. Here, the data undergoes preprocessing, and if our project involves machine learning, the model training happens here."</a:t>
            </a:r>
            <a:endParaRPr/>
          </a:p>
          <a:p>
            <a:pPr indent="0" lvl="0" marL="0" rtl="0" algn="l">
              <a:spcBef>
                <a:spcPts val="0"/>
              </a:spcBef>
              <a:spcAft>
                <a:spcPts val="0"/>
              </a:spcAft>
              <a:buClr>
                <a:schemeClr val="dk1"/>
              </a:buClr>
              <a:buSzPts val="1100"/>
              <a:buFont typeface="Arial"/>
              <a:buNone/>
            </a:pPr>
            <a:r>
              <a:rPr lang="en"/>
              <a:t>3. Amazon Virtual Private Cloud (VPC):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the center, we see the 'VPC' or Virtual Private Cloud. Think of this as our own private space in the vast cloud universe of AWS."</a:t>
            </a:r>
            <a:endParaRPr/>
          </a:p>
          <a:p>
            <a:pPr indent="0" lvl="0" marL="0" rtl="0" algn="l">
              <a:spcBef>
                <a:spcPts val="0"/>
              </a:spcBef>
              <a:spcAft>
                <a:spcPts val="0"/>
              </a:spcAft>
              <a:buClr>
                <a:schemeClr val="dk1"/>
              </a:buClr>
              <a:buSzPts val="1100"/>
              <a:buFont typeface="Arial"/>
              <a:buNone/>
            </a:pPr>
            <a:r>
              <a:rPr lang="en"/>
              <a:t>Public Subnet: "Within the VPC, there's a 'Public Subnet'. Any resources we place here can communicate directly with the internet."</a:t>
            </a:r>
            <a:endParaRPr/>
          </a:p>
          <a:p>
            <a:pPr indent="0" lvl="0" marL="0" rtl="0" algn="l">
              <a:spcBef>
                <a:spcPts val="0"/>
              </a:spcBef>
              <a:spcAft>
                <a:spcPts val="0"/>
              </a:spcAft>
              <a:buClr>
                <a:schemeClr val="dk1"/>
              </a:buClr>
              <a:buSzPts val="1100"/>
              <a:buFont typeface="Arial"/>
              <a:buNone/>
            </a:pPr>
            <a:r>
              <a:rPr lang="en"/>
              <a:t>Private Subnet: "Below it is the 'Private Subnet', where resources are more isolated, not having direct access to the internet."</a:t>
            </a:r>
            <a:endParaRPr/>
          </a:p>
          <a:p>
            <a:pPr indent="0" lvl="0" marL="0" rtl="0" algn="l">
              <a:spcBef>
                <a:spcPts val="0"/>
              </a:spcBef>
              <a:spcAft>
                <a:spcPts val="0"/>
              </a:spcAft>
              <a:buClr>
                <a:schemeClr val="dk1"/>
              </a:buClr>
              <a:buSzPts val="1100"/>
              <a:buFont typeface="Arial"/>
              <a:buNone/>
            </a:pPr>
            <a:r>
              <a:rPr lang="en"/>
              <a:t>4. Amazon S3 (Simple Storage Service):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"Moving to the bottom-middle, we have 'Amazon S3'. It's a storage service provided by AWS."</a:t>
            </a:r>
            <a:endParaRPr/>
          </a:p>
          <a:p>
            <a:pPr indent="0" lvl="0" marL="0" rtl="0" algn="l">
              <a:spcBef>
                <a:spcPts val="0"/>
              </a:spcBef>
              <a:spcAft>
                <a:spcPts val="0"/>
              </a:spcAft>
              <a:buClr>
                <a:schemeClr val="dk1"/>
              </a:buClr>
              <a:buSzPts val="1100"/>
              <a:buFont typeface="Arial"/>
              <a:buNone/>
            </a:pPr>
            <a:r>
              <a:rPr lang="en"/>
              <a:t>"Our processed data or any other essential files are stored here. This service also hosts a website for our project."</a:t>
            </a:r>
            <a:endParaRPr/>
          </a:p>
          <a:p>
            <a:pPr indent="0" lvl="0" marL="0" rtl="0" algn="l">
              <a:spcBef>
                <a:spcPts val="0"/>
              </a:spcBef>
              <a:spcAft>
                <a:spcPts val="0"/>
              </a:spcAft>
              <a:buClr>
                <a:schemeClr val="dk1"/>
              </a:buClr>
              <a:buSzPts val="1100"/>
              <a:buFont typeface="Arial"/>
              <a:buNone/>
            </a:pPr>
            <a:r>
              <a:rPr lang="en"/>
              <a:t>"S3 has direct connectivity to the internet, meaning our stored data or website can be accessed online."</a:t>
            </a:r>
            <a:endParaRPr/>
          </a:p>
          <a:p>
            <a:pPr indent="0" lvl="0" marL="0" rtl="0" algn="l">
              <a:spcBef>
                <a:spcPts val="0"/>
              </a:spcBef>
              <a:spcAft>
                <a:spcPts val="0"/>
              </a:spcAft>
              <a:buClr>
                <a:schemeClr val="dk1"/>
              </a:buClr>
              <a:buSzPts val="1100"/>
              <a:buFont typeface="Arial"/>
              <a:buNone/>
            </a:pPr>
            <a:r>
              <a:rPr lang="en"/>
              <a:t>5. AWS Identity and Access Management (IAM):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"On the right side, we see the 'AWS IAM', which stands for Identity and Access Management. It's like the security guard of our setup."</a:t>
            </a:r>
            <a:endParaRPr/>
          </a:p>
          <a:p>
            <a:pPr indent="0" lvl="0" marL="0" rtl="0" algn="l">
              <a:spcBef>
                <a:spcPts val="0"/>
              </a:spcBef>
              <a:spcAft>
                <a:spcPts val="0"/>
              </a:spcAft>
              <a:buClr>
                <a:schemeClr val="dk1"/>
              </a:buClr>
              <a:buSzPts val="1100"/>
              <a:buFont typeface="Arial"/>
              <a:buNone/>
            </a:pPr>
            <a:r>
              <a:rPr lang="en"/>
              <a:t>Roles: "Here, 'Roles' are defined. These are sets of permissions that dictate who can do what within our AWS setup."</a:t>
            </a:r>
            <a:endParaRPr/>
          </a:p>
          <a:p>
            <a:pPr indent="0" lvl="0" marL="0" rtl="0" algn="l">
              <a:spcBef>
                <a:spcPts val="0"/>
              </a:spcBef>
              <a:spcAft>
                <a:spcPts val="0"/>
              </a:spcAft>
              <a:buClr>
                <a:schemeClr val="dk1"/>
              </a:buClr>
              <a:buSzPts val="1100"/>
              <a:buFont typeface="Arial"/>
              <a:buNone/>
            </a:pPr>
            <a:r>
              <a:rPr lang="en"/>
              <a:t>Permission: "Then, we assign 'Permissions' to these roles. For example, one role might be allowed to read data from S3, while another might have the permission to write data."</a:t>
            </a:r>
            <a:endParaRPr/>
          </a:p>
          <a:p>
            <a:pPr indent="0" lvl="0" marL="0" rtl="0" algn="l">
              <a:spcBef>
                <a:spcPts val="0"/>
              </a:spcBef>
              <a:spcAft>
                <a:spcPts val="0"/>
              </a:spcAft>
              <a:buClr>
                <a:schemeClr val="dk1"/>
              </a:buClr>
              <a:buSzPts val="1100"/>
              <a:buFont typeface="Arial"/>
              <a:buNone/>
            </a:pPr>
            <a:r>
              <a:rPr lang="en"/>
              <a:t>6. Public Access: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"Lastly, on the far right, there's 'Public access'. This indicates parts of our project that are openly accessible to anyone on the internet."</a:t>
            </a:r>
            <a:endParaRPr/>
          </a:p>
          <a:p>
            <a:pPr indent="0" lvl="0" marL="0" rtl="0" algn="l">
              <a:spcBef>
                <a:spcPts val="0"/>
              </a:spcBef>
              <a:spcAft>
                <a:spcPts val="0"/>
              </a:spcAft>
              <a:buClr>
                <a:schemeClr val="dk1"/>
              </a:buClr>
              <a:buSzPts val="1100"/>
              <a:buFont typeface="Arial"/>
              <a:buNone/>
            </a:pPr>
            <a:r>
              <a:rPr lang="en"/>
              <a:t>Conclusion:</a:t>
            </a:r>
            <a:endParaRPr/>
          </a:p>
          <a:p>
            <a:pPr indent="0" lvl="0" marL="0" rtl="0" algn="l">
              <a:spcBef>
                <a:spcPts val="0"/>
              </a:spcBef>
              <a:spcAft>
                <a:spcPts val="0"/>
              </a:spcAft>
              <a:buClr>
                <a:schemeClr val="dk1"/>
              </a:buClr>
              <a:buSzPts val="1100"/>
              <a:buFont typeface="Arial"/>
              <a:buNone/>
            </a:pPr>
            <a:r>
              <a:rPr lang="en"/>
              <a:t>"In summary, this flowchart presents a cloud-based project setup. We start with raw data, process it on Google Collab, and use AWS services like VPC and S3 to store, manage, and host our results, all while ensuring security and proper access control through IAM."</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a08ec2eeb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a08ec2eeb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a08ec2eebd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a08ec2eebd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a08ec2eebd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a08ec2eebd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a08ec2eebd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a08ec2eebd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08ec2eebd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a08ec2eeb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a08ec2eebd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a08ec2eebd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5c9dab27f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5c9dab27f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5c9bea35af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5c9bea35af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5c9bea35af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5c9bea35af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5c9dab27f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5c9dab27f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5c9dab27f2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5c9dab27f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a08ec2ee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a08ec2ee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a0d49212d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a0d49212d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a08ec2eeb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a08ec2eeb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a08ec2eeb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a08ec2eeb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08ec2eeb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a08ec2eeb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2.jpg"/><Relationship Id="rId5"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www.bom.gov.au/climate/data" TargetMode="External"/><Relationship Id="rId4" Type="http://schemas.openxmlformats.org/officeDocument/2006/relationships/hyperlink" Target="http://www.bom.gov.au/climate/data" TargetMode="External"/><Relationship Id="rId11" Type="http://schemas.openxmlformats.org/officeDocument/2006/relationships/hyperlink" Target="http://www.bom.gov.au/climate/data" TargetMode="External"/><Relationship Id="rId10" Type="http://schemas.openxmlformats.org/officeDocument/2006/relationships/hyperlink" Target="http://www.bom.gov.au/climate/dwo/" TargetMode="External"/><Relationship Id="rId12" Type="http://schemas.openxmlformats.org/officeDocument/2006/relationships/hyperlink" Target="http://www.bom.gov.au/climate/data" TargetMode="External"/><Relationship Id="rId9" Type="http://schemas.openxmlformats.org/officeDocument/2006/relationships/hyperlink" Target="http://www.bom.gov.au/climate/dwo/" TargetMode="External"/><Relationship Id="rId5" Type="http://schemas.openxmlformats.org/officeDocument/2006/relationships/hyperlink" Target="http://www.bom.gov.au/climate/dwo/IDCJDW2801.latest.shtml" TargetMode="External"/><Relationship Id="rId6" Type="http://schemas.openxmlformats.org/officeDocument/2006/relationships/hyperlink" Target="http://www.bom.gov.au/climate/dwo/IDCJDW2801.latest.shtml" TargetMode="External"/><Relationship Id="rId7" Type="http://schemas.openxmlformats.org/officeDocument/2006/relationships/hyperlink" Target="http://www.bom.gov.au/climate/dwo/IDCJDW0000.shtml" TargetMode="External"/><Relationship Id="rId8" Type="http://schemas.openxmlformats.org/officeDocument/2006/relationships/hyperlink" Target="http://www.bom.gov.au/climate/dwo/IDCJDW0000.s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kaggle.com/datasets/jsphyg/weather-dataset-rattle-packag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8.jp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1352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Rainfall Prediction</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rgbClr val="FFFFFF"/>
                </a:solidFill>
              </a:rPr>
              <a:t>Group 5</a:t>
            </a:r>
            <a:endParaRPr sz="1800">
              <a:solidFill>
                <a:srgbClr val="FFFFFF"/>
              </a:solidFill>
            </a:endParaRPr>
          </a:p>
          <a:p>
            <a:pPr indent="0" lvl="0" marL="0" rtl="0" algn="ctr">
              <a:lnSpc>
                <a:spcPct val="115000"/>
              </a:lnSpc>
              <a:spcBef>
                <a:spcPts val="0"/>
              </a:spcBef>
              <a:spcAft>
                <a:spcPts val="0"/>
              </a:spcAft>
              <a:buNone/>
            </a:pPr>
            <a:r>
              <a:rPr lang="en" sz="1800">
                <a:solidFill>
                  <a:srgbClr val="FFFFFF"/>
                </a:solidFill>
              </a:rPr>
              <a:t>Shreyas Sunku Padmanabha, Abhishek Pradhan, Sudhanshu Deshpande</a:t>
            </a:r>
            <a:endParaRPr sz="1800">
              <a:solidFill>
                <a:srgbClr val="FFFFFF"/>
              </a:solidFill>
            </a:endParaRPr>
          </a:p>
          <a:p>
            <a:pPr indent="0" lvl="0" marL="0" rtl="0" algn="ctr">
              <a:lnSpc>
                <a:spcPct val="115000"/>
              </a:lnSpc>
              <a:spcBef>
                <a:spcPts val="0"/>
              </a:spcBef>
              <a:spcAft>
                <a:spcPts val="0"/>
              </a:spcAft>
              <a:buNone/>
            </a:pPr>
            <a:r>
              <a:rPr lang="en" sz="1800">
                <a:solidFill>
                  <a:srgbClr val="FFFFFF"/>
                </a:solidFill>
              </a:rPr>
              <a:t>November 30, 2023</a:t>
            </a:r>
            <a:endParaRPr sz="1800">
              <a:solidFill>
                <a:srgbClr val="FFFFFF"/>
              </a:solidFill>
            </a:endParaRPr>
          </a:p>
          <a:p>
            <a:pPr indent="0" lvl="0" marL="0" rtl="0" algn="ctr">
              <a:lnSpc>
                <a:spcPct val="115000"/>
              </a:lnSpc>
              <a:spcBef>
                <a:spcPts val="0"/>
              </a:spcBef>
              <a:spcAft>
                <a:spcPts val="0"/>
              </a:spcAft>
              <a:buNone/>
            </a:pPr>
            <a:r>
              <a:rPr lang="en" sz="1800">
                <a:solidFill>
                  <a:srgbClr val="FFFFFF"/>
                </a:solidFill>
              </a:rPr>
              <a:t>George Washington University</a:t>
            </a:r>
            <a:endParaRPr sz="1800">
              <a:solidFill>
                <a:srgbClr val="FFFFFF"/>
              </a:solidFill>
            </a:endParaRPr>
          </a:p>
          <a:p>
            <a:pPr indent="0" lvl="0" marL="0" rtl="0" algn="ctr">
              <a:lnSpc>
                <a:spcPct val="115000"/>
              </a:lnSpc>
              <a:spcBef>
                <a:spcPts val="0"/>
              </a:spcBef>
              <a:spcAft>
                <a:spcPts val="0"/>
              </a:spcAft>
              <a:buNone/>
            </a:pPr>
            <a:r>
              <a:rPr lang="en" sz="1800">
                <a:solidFill>
                  <a:srgbClr val="FFFFFF"/>
                </a:solidFill>
              </a:rPr>
              <a:t>Cloud Computing</a:t>
            </a:r>
            <a:endParaRPr sz="1800">
              <a:solidFill>
                <a:srgbClr val="FFFFFF"/>
              </a:solidFill>
            </a:endParaRPr>
          </a:p>
          <a:p>
            <a:pPr indent="0" lvl="0" marL="0" rtl="0" algn="ctr">
              <a:spcBef>
                <a:spcPts val="0"/>
              </a:spcBef>
              <a:spcAft>
                <a:spcPts val="0"/>
              </a:spcAft>
              <a:buNone/>
            </a:pPr>
            <a:r>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SMOTE Analysis</a:t>
            </a:r>
            <a:endParaRPr/>
          </a:p>
        </p:txBody>
      </p:sp>
      <p:sp>
        <p:nvSpPr>
          <p:cNvPr id="120" name="Google Shape;12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 we can see there is significant difference between two classes of Target variable, to address this we use SMOTE analysis on the target </a:t>
            </a:r>
            <a:r>
              <a:rPr lang="en"/>
              <a:t>variable</a:t>
            </a:r>
            <a:r>
              <a:rPr lang="en"/>
              <a:t>. </a:t>
            </a:r>
            <a:endParaRPr/>
          </a:p>
          <a:p>
            <a:pPr indent="0" lvl="0" marL="0" rtl="0" algn="l">
              <a:spcBef>
                <a:spcPts val="1200"/>
              </a:spcBef>
              <a:spcAft>
                <a:spcPts val="1200"/>
              </a:spcAft>
              <a:buNone/>
            </a:pPr>
            <a:r>
              <a:t/>
            </a:r>
            <a:endParaRPr/>
          </a:p>
        </p:txBody>
      </p:sp>
      <p:pic>
        <p:nvPicPr>
          <p:cNvPr id="121" name="Google Shape;121;p22"/>
          <p:cNvPicPr preferRelativeResize="0"/>
          <p:nvPr/>
        </p:nvPicPr>
        <p:blipFill>
          <a:blip r:embed="rId3">
            <a:alphaModFix/>
          </a:blip>
          <a:stretch>
            <a:fillRect/>
          </a:stretch>
        </p:blipFill>
        <p:spPr>
          <a:xfrm>
            <a:off x="0" y="1994400"/>
            <a:ext cx="4207222" cy="3061800"/>
          </a:xfrm>
          <a:prstGeom prst="rect">
            <a:avLst/>
          </a:prstGeom>
          <a:noFill/>
          <a:ln>
            <a:noFill/>
          </a:ln>
        </p:spPr>
      </p:pic>
      <p:pic>
        <p:nvPicPr>
          <p:cNvPr id="122" name="Google Shape;122;p22"/>
          <p:cNvPicPr preferRelativeResize="0"/>
          <p:nvPr/>
        </p:nvPicPr>
        <p:blipFill>
          <a:blip r:embed="rId4">
            <a:alphaModFix/>
          </a:blip>
          <a:stretch>
            <a:fillRect/>
          </a:stretch>
        </p:blipFill>
        <p:spPr>
          <a:xfrm>
            <a:off x="5023800" y="2014313"/>
            <a:ext cx="4120199" cy="3021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169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 Modeling</a:t>
            </a:r>
            <a:endParaRPr/>
          </a:p>
        </p:txBody>
      </p:sp>
      <p:sp>
        <p:nvSpPr>
          <p:cNvPr id="128" name="Google Shape;128;p23"/>
          <p:cNvSpPr txBox="1"/>
          <p:nvPr>
            <p:ph idx="1" type="body"/>
          </p:nvPr>
        </p:nvSpPr>
        <p:spPr>
          <a:xfrm>
            <a:off x="311700" y="844200"/>
            <a:ext cx="8520600" cy="4050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tried a total of 8 ML models, out of which these 2 showed the best performance:</a:t>
            </a:r>
            <a:endParaRPr/>
          </a:p>
          <a:p>
            <a:pPr indent="0" lvl="0" marL="457200" rtl="0" algn="l">
              <a:spcBef>
                <a:spcPts val="1200"/>
              </a:spcBef>
              <a:spcAft>
                <a:spcPts val="1200"/>
              </a:spcAft>
              <a:buNone/>
            </a:pPr>
            <a:r>
              <a:t/>
            </a:r>
            <a:endParaRPr/>
          </a:p>
        </p:txBody>
      </p:sp>
      <p:pic>
        <p:nvPicPr>
          <p:cNvPr id="129" name="Google Shape;129;p23"/>
          <p:cNvPicPr preferRelativeResize="0"/>
          <p:nvPr/>
        </p:nvPicPr>
        <p:blipFill>
          <a:blip r:embed="rId3">
            <a:alphaModFix/>
          </a:blip>
          <a:stretch>
            <a:fillRect/>
          </a:stretch>
        </p:blipFill>
        <p:spPr>
          <a:xfrm>
            <a:off x="3" y="1520350"/>
            <a:ext cx="3786875" cy="3623150"/>
          </a:xfrm>
          <a:prstGeom prst="rect">
            <a:avLst/>
          </a:prstGeom>
          <a:noFill/>
          <a:ln>
            <a:noFill/>
          </a:ln>
        </p:spPr>
      </p:pic>
      <p:pic>
        <p:nvPicPr>
          <p:cNvPr id="130" name="Google Shape;130;p23"/>
          <p:cNvPicPr preferRelativeResize="0"/>
          <p:nvPr/>
        </p:nvPicPr>
        <p:blipFill>
          <a:blip r:embed="rId4">
            <a:alphaModFix/>
          </a:blip>
          <a:stretch>
            <a:fillRect/>
          </a:stretch>
        </p:blipFill>
        <p:spPr>
          <a:xfrm>
            <a:off x="5088325" y="1520350"/>
            <a:ext cx="3892127" cy="3623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37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Result</a:t>
            </a:r>
            <a:endParaRPr/>
          </a:p>
        </p:txBody>
      </p:sp>
      <p:sp>
        <p:nvSpPr>
          <p:cNvPr id="136" name="Google Shape;136;p24"/>
          <p:cNvSpPr txBox="1"/>
          <p:nvPr>
            <p:ph idx="1" type="body"/>
          </p:nvPr>
        </p:nvSpPr>
        <p:spPr>
          <a:xfrm>
            <a:off x="5776075" y="1152475"/>
            <a:ext cx="3056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created this webpage, on which user can enter values and based on those values it will predict either rain or no rain</a:t>
            </a:r>
            <a:endParaRPr/>
          </a:p>
        </p:txBody>
      </p:sp>
      <p:pic>
        <p:nvPicPr>
          <p:cNvPr id="137" name="Google Shape;137;p24"/>
          <p:cNvPicPr preferRelativeResize="0"/>
          <p:nvPr/>
        </p:nvPicPr>
        <p:blipFill>
          <a:blip r:embed="rId3">
            <a:alphaModFix/>
          </a:blip>
          <a:stretch>
            <a:fillRect/>
          </a:stretch>
        </p:blipFill>
        <p:spPr>
          <a:xfrm>
            <a:off x="364020" y="1488000"/>
            <a:ext cx="1878625" cy="2745350"/>
          </a:xfrm>
          <a:prstGeom prst="rect">
            <a:avLst/>
          </a:prstGeom>
          <a:noFill/>
          <a:ln>
            <a:noFill/>
          </a:ln>
        </p:spPr>
      </p:pic>
      <p:cxnSp>
        <p:nvCxnSpPr>
          <p:cNvPr id="138" name="Google Shape;138;p24"/>
          <p:cNvCxnSpPr>
            <a:stCxn id="139" idx="2"/>
            <a:endCxn id="140" idx="1"/>
          </p:cNvCxnSpPr>
          <p:nvPr/>
        </p:nvCxnSpPr>
        <p:spPr>
          <a:xfrm flipH="1" rot="-5400000">
            <a:off x="2085600" y="2728774"/>
            <a:ext cx="923700" cy="609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41" name="Google Shape;141;p24"/>
          <p:cNvCxnSpPr/>
          <p:nvPr/>
        </p:nvCxnSpPr>
        <p:spPr>
          <a:xfrm rot="-5400000">
            <a:off x="2099550" y="2266949"/>
            <a:ext cx="895800" cy="6096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142" name="Google Shape;142;p24"/>
          <p:cNvSpPr/>
          <p:nvPr/>
        </p:nvSpPr>
        <p:spPr>
          <a:xfrm>
            <a:off x="2852250" y="2074950"/>
            <a:ext cx="1093200" cy="4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24"/>
          <p:cNvSpPr/>
          <p:nvPr/>
        </p:nvSpPr>
        <p:spPr>
          <a:xfrm>
            <a:off x="2852250" y="3446525"/>
            <a:ext cx="1093200" cy="4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4" name="Google Shape;144;p24"/>
          <p:cNvPicPr preferRelativeResize="0"/>
          <p:nvPr/>
        </p:nvPicPr>
        <p:blipFill>
          <a:blip r:embed="rId4">
            <a:alphaModFix/>
          </a:blip>
          <a:stretch>
            <a:fillRect/>
          </a:stretch>
        </p:blipFill>
        <p:spPr>
          <a:xfrm>
            <a:off x="3945450" y="2974924"/>
            <a:ext cx="1593950" cy="1593950"/>
          </a:xfrm>
          <a:prstGeom prst="rect">
            <a:avLst/>
          </a:prstGeom>
          <a:noFill/>
          <a:ln>
            <a:noFill/>
          </a:ln>
        </p:spPr>
      </p:pic>
      <p:pic>
        <p:nvPicPr>
          <p:cNvPr id="145" name="Google Shape;145;p24"/>
          <p:cNvPicPr preferRelativeResize="0"/>
          <p:nvPr/>
        </p:nvPicPr>
        <p:blipFill>
          <a:blip r:embed="rId5">
            <a:alphaModFix/>
          </a:blip>
          <a:stretch>
            <a:fillRect/>
          </a:stretch>
        </p:blipFill>
        <p:spPr>
          <a:xfrm>
            <a:off x="3945450" y="1102850"/>
            <a:ext cx="1593950" cy="1593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nvSpPr>
        <p:spPr>
          <a:xfrm>
            <a:off x="68675" y="137375"/>
            <a:ext cx="8951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dk1"/>
                </a:solidFill>
              </a:rPr>
              <a:t>Project Flowchart</a:t>
            </a:r>
            <a:endParaRPr b="1" sz="2200">
              <a:solidFill>
                <a:schemeClr val="dk1"/>
              </a:solidFill>
            </a:endParaRPr>
          </a:p>
        </p:txBody>
      </p:sp>
      <p:pic>
        <p:nvPicPr>
          <p:cNvPr id="151" name="Google Shape;151;p25"/>
          <p:cNvPicPr preferRelativeResize="0"/>
          <p:nvPr/>
        </p:nvPicPr>
        <p:blipFill>
          <a:blip r:embed="rId3">
            <a:alphaModFix/>
          </a:blip>
          <a:stretch>
            <a:fillRect/>
          </a:stretch>
        </p:blipFill>
        <p:spPr>
          <a:xfrm>
            <a:off x="1080988" y="764375"/>
            <a:ext cx="6982035" cy="41781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Creating EC2 Instance</a:t>
            </a:r>
            <a:endParaRPr/>
          </a:p>
        </p:txBody>
      </p:sp>
      <p:sp>
        <p:nvSpPr>
          <p:cNvPr id="157" name="Google Shape;15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58" name="Google Shape;158;p26"/>
          <p:cNvPicPr preferRelativeResize="0"/>
          <p:nvPr/>
        </p:nvPicPr>
        <p:blipFill>
          <a:blip r:embed="rId3">
            <a:alphaModFix/>
          </a:blip>
          <a:stretch>
            <a:fillRect/>
          </a:stretch>
        </p:blipFill>
        <p:spPr>
          <a:xfrm>
            <a:off x="359673" y="1152475"/>
            <a:ext cx="7333274" cy="38185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311700" y="9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Putty to connect to Ubuntu Server</a:t>
            </a:r>
            <a:endParaRPr/>
          </a:p>
        </p:txBody>
      </p:sp>
      <p:sp>
        <p:nvSpPr>
          <p:cNvPr id="164" name="Google Shape;164;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65" name="Google Shape;165;p27"/>
          <p:cNvPicPr preferRelativeResize="0"/>
          <p:nvPr/>
        </p:nvPicPr>
        <p:blipFill>
          <a:blip r:embed="rId3">
            <a:alphaModFix/>
          </a:blip>
          <a:stretch>
            <a:fillRect/>
          </a:stretch>
        </p:blipFill>
        <p:spPr>
          <a:xfrm>
            <a:off x="311697" y="785400"/>
            <a:ext cx="7001395" cy="3943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Executing Cmd on Ubuntu Server</a:t>
            </a:r>
            <a:endParaRPr/>
          </a:p>
        </p:txBody>
      </p:sp>
      <p:sp>
        <p:nvSpPr>
          <p:cNvPr id="171" name="Google Shape;171;p28"/>
          <p:cNvSpPr txBox="1"/>
          <p:nvPr>
            <p:ph idx="1" type="body"/>
          </p:nvPr>
        </p:nvSpPr>
        <p:spPr>
          <a:xfrm>
            <a:off x="6241025" y="1152475"/>
            <a:ext cx="2591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72" name="Google Shape;172;p28"/>
          <p:cNvPicPr preferRelativeResize="0"/>
          <p:nvPr/>
        </p:nvPicPr>
        <p:blipFill>
          <a:blip r:embed="rId3">
            <a:alphaModFix/>
          </a:blip>
          <a:stretch>
            <a:fillRect/>
          </a:stretch>
        </p:blipFill>
        <p:spPr>
          <a:xfrm>
            <a:off x="311699" y="1096075"/>
            <a:ext cx="5768899" cy="3647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311700" y="135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a:t>
            </a:r>
            <a:endParaRPr/>
          </a:p>
        </p:txBody>
      </p:sp>
      <p:pic>
        <p:nvPicPr>
          <p:cNvPr id="178" name="Google Shape;178;p29"/>
          <p:cNvPicPr preferRelativeResize="0"/>
          <p:nvPr/>
        </p:nvPicPr>
        <p:blipFill>
          <a:blip r:embed="rId3">
            <a:alphaModFix/>
          </a:blip>
          <a:stretch>
            <a:fillRect/>
          </a:stretch>
        </p:blipFill>
        <p:spPr>
          <a:xfrm>
            <a:off x="438150" y="707750"/>
            <a:ext cx="7872725" cy="4302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311700" y="159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a:t>
            </a:r>
            <a:endParaRPr/>
          </a:p>
        </p:txBody>
      </p:sp>
      <p:sp>
        <p:nvSpPr>
          <p:cNvPr id="184" name="Google Shape;184;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85" name="Google Shape;185;p30"/>
          <p:cNvPicPr preferRelativeResize="0"/>
          <p:nvPr/>
        </p:nvPicPr>
        <p:blipFill>
          <a:blip r:embed="rId3">
            <a:alphaModFix/>
          </a:blip>
          <a:stretch>
            <a:fillRect/>
          </a:stretch>
        </p:blipFill>
        <p:spPr>
          <a:xfrm>
            <a:off x="351402" y="930375"/>
            <a:ext cx="5960174" cy="3702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311700" y="235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Store Objects in Amazon S3</a:t>
            </a:r>
            <a:endParaRPr/>
          </a:p>
        </p:txBody>
      </p:sp>
      <p:pic>
        <p:nvPicPr>
          <p:cNvPr id="191" name="Google Shape;191;p31"/>
          <p:cNvPicPr preferRelativeResize="0"/>
          <p:nvPr/>
        </p:nvPicPr>
        <p:blipFill>
          <a:blip r:embed="rId3">
            <a:alphaModFix/>
          </a:blip>
          <a:stretch>
            <a:fillRect/>
          </a:stretch>
        </p:blipFill>
        <p:spPr>
          <a:xfrm>
            <a:off x="311700" y="1017725"/>
            <a:ext cx="6769949" cy="3706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200"/>
              <a:t>Scope of the Project</a:t>
            </a:r>
            <a:endParaRPr sz="2200"/>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lnSpc>
                <a:spcPct val="150000"/>
              </a:lnSpc>
              <a:spcBef>
                <a:spcPts val="0"/>
              </a:spcBef>
              <a:spcAft>
                <a:spcPts val="0"/>
              </a:spcAft>
              <a:buClr>
                <a:schemeClr val="dk1"/>
              </a:buClr>
              <a:buSzPct val="100000"/>
              <a:buChar char="●"/>
            </a:pPr>
            <a:r>
              <a:rPr b="1" lang="en">
                <a:solidFill>
                  <a:schemeClr val="dk1"/>
                </a:solidFill>
              </a:rPr>
              <a:t>Utilize Kaggle Weather Dataset:</a:t>
            </a:r>
            <a:r>
              <a:rPr lang="en">
                <a:solidFill>
                  <a:schemeClr val="dk1"/>
                </a:solidFill>
              </a:rPr>
              <a:t> Utilize the "Weather Dataset (Rattle Package)" from Kaggle as the primary data source for weather analysis.</a:t>
            </a:r>
            <a:endParaRPr>
              <a:solidFill>
                <a:schemeClr val="dk1"/>
              </a:solidFill>
            </a:endParaRPr>
          </a:p>
          <a:p>
            <a:pPr indent="-334327" lvl="0" marL="457200" rtl="0" algn="l">
              <a:lnSpc>
                <a:spcPct val="150000"/>
              </a:lnSpc>
              <a:spcBef>
                <a:spcPts val="0"/>
              </a:spcBef>
              <a:spcAft>
                <a:spcPts val="0"/>
              </a:spcAft>
              <a:buClr>
                <a:schemeClr val="dk1"/>
              </a:buClr>
              <a:buSzPct val="100000"/>
              <a:buChar char="●"/>
            </a:pPr>
            <a:r>
              <a:rPr b="1" lang="en">
                <a:solidFill>
                  <a:schemeClr val="dk1"/>
                </a:solidFill>
              </a:rPr>
              <a:t>Data Preprocessing for AWS:</a:t>
            </a:r>
            <a:r>
              <a:rPr lang="en">
                <a:solidFill>
                  <a:schemeClr val="dk1"/>
                </a:solidFill>
              </a:rPr>
              <a:t> Clean and preprocess the dataset to handle missing values and outliers, ensuring data quality and preparing it for deployment on AWS.</a:t>
            </a:r>
            <a:endParaRPr>
              <a:solidFill>
                <a:schemeClr val="dk1"/>
              </a:solidFill>
            </a:endParaRPr>
          </a:p>
          <a:p>
            <a:pPr indent="-334327" lvl="0" marL="457200" rtl="0" algn="l">
              <a:lnSpc>
                <a:spcPct val="150000"/>
              </a:lnSpc>
              <a:spcBef>
                <a:spcPts val="0"/>
              </a:spcBef>
              <a:spcAft>
                <a:spcPts val="0"/>
              </a:spcAft>
              <a:buClr>
                <a:schemeClr val="dk1"/>
              </a:buClr>
              <a:buSzPct val="100000"/>
              <a:buChar char="●"/>
            </a:pPr>
            <a:r>
              <a:rPr b="1" lang="en">
                <a:solidFill>
                  <a:schemeClr val="dk1"/>
                </a:solidFill>
              </a:rPr>
              <a:t>Statistical Analysis and Visualization:</a:t>
            </a:r>
            <a:r>
              <a:rPr lang="en">
                <a:solidFill>
                  <a:schemeClr val="dk1"/>
                </a:solidFill>
              </a:rPr>
              <a:t> Conduct statistical analysis and data visualization to understand weather patterns and trends, making it suitable for AWS deployment.</a:t>
            </a:r>
            <a:endParaRPr>
              <a:solidFill>
                <a:schemeClr val="dk1"/>
              </a:solidFill>
            </a:endParaRPr>
          </a:p>
          <a:p>
            <a:pPr indent="-334327" lvl="0" marL="457200" rtl="0" algn="l">
              <a:lnSpc>
                <a:spcPct val="150000"/>
              </a:lnSpc>
              <a:spcBef>
                <a:spcPts val="0"/>
              </a:spcBef>
              <a:spcAft>
                <a:spcPts val="0"/>
              </a:spcAft>
              <a:buClr>
                <a:schemeClr val="dk1"/>
              </a:buClr>
              <a:buSzPct val="100000"/>
              <a:buChar char="●"/>
            </a:pPr>
            <a:r>
              <a:rPr b="1" lang="en">
                <a:solidFill>
                  <a:schemeClr val="dk1"/>
                </a:solidFill>
              </a:rPr>
              <a:t>Machine Learning Model Preparation:</a:t>
            </a:r>
            <a:r>
              <a:rPr lang="en">
                <a:solidFill>
                  <a:schemeClr val="dk1"/>
                </a:solidFill>
              </a:rPr>
              <a:t> Develop machine learning models for weather prediction and anomaly detection, optimized for deployment on AWS cloud infrastructure.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type="title"/>
          </p:nvPr>
        </p:nvSpPr>
        <p:spPr>
          <a:xfrm>
            <a:off x="311700" y="1093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6000"/>
              <a:t>Any Questions?</a:t>
            </a:r>
            <a:endParaRPr sz="6000"/>
          </a:p>
        </p:txBody>
      </p:sp>
      <p:pic>
        <p:nvPicPr>
          <p:cNvPr id="197" name="Google Shape;197;p32"/>
          <p:cNvPicPr preferRelativeResize="0"/>
          <p:nvPr/>
        </p:nvPicPr>
        <p:blipFill>
          <a:blip r:embed="rId3">
            <a:alphaModFix/>
          </a:blip>
          <a:stretch>
            <a:fillRect/>
          </a:stretch>
        </p:blipFill>
        <p:spPr>
          <a:xfrm>
            <a:off x="3220175" y="2205425"/>
            <a:ext cx="2457526" cy="2457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311700" y="1093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6000"/>
              <a:t>Thank you!</a:t>
            </a:r>
            <a:endParaRPr sz="6000"/>
          </a:p>
        </p:txBody>
      </p:sp>
      <p:pic>
        <p:nvPicPr>
          <p:cNvPr id="203" name="Google Shape;203;p33"/>
          <p:cNvPicPr preferRelativeResize="0"/>
          <p:nvPr/>
        </p:nvPicPr>
        <p:blipFill>
          <a:blip r:embed="rId3">
            <a:alphaModFix/>
          </a:blip>
          <a:stretch>
            <a:fillRect/>
          </a:stretch>
        </p:blipFill>
        <p:spPr>
          <a:xfrm>
            <a:off x="3372825" y="2243625"/>
            <a:ext cx="2564324" cy="25643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200"/>
              <a:t>Background</a:t>
            </a:r>
            <a:endParaRPr sz="2200"/>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solidFill>
                  <a:schemeClr val="dk1"/>
                </a:solidFill>
              </a:rPr>
              <a:t>Observations were drawn from numerous weather stations. The daily observations are available from</a:t>
            </a:r>
            <a:r>
              <a:rPr lang="en">
                <a:solidFill>
                  <a:schemeClr val="dk1"/>
                </a:solidFill>
                <a:uFill>
                  <a:noFill/>
                </a:uFill>
                <a:hlinkClick r:id="rId3">
                  <a:extLst>
                    <a:ext uri="{A12FA001-AC4F-418D-AE19-62706E023703}">
                      <ahyp:hlinkClr val="tx"/>
                    </a:ext>
                  </a:extLst>
                </a:hlinkClick>
              </a:rPr>
              <a:t> </a:t>
            </a:r>
            <a:r>
              <a:rPr lang="en" u="sng">
                <a:solidFill>
                  <a:schemeClr val="hlink"/>
                </a:solidFill>
                <a:hlinkClick r:id="rId4"/>
              </a:rPr>
              <a:t>Climate Data Online - Map search</a:t>
            </a:r>
            <a:r>
              <a:rPr lang="en">
                <a:solidFill>
                  <a:schemeClr val="dk1"/>
                </a:solidFill>
              </a:rPr>
              <a:t>.</a:t>
            </a:r>
            <a:endParaRPr>
              <a:solidFill>
                <a:schemeClr val="dk1"/>
              </a:solidFill>
            </a:endParaRPr>
          </a:p>
          <a:p>
            <a:pPr indent="-342900" lvl="0" marL="457200" rtl="0" algn="l">
              <a:lnSpc>
                <a:spcPct val="115000"/>
              </a:lnSpc>
              <a:spcBef>
                <a:spcPts val="0"/>
              </a:spcBef>
              <a:spcAft>
                <a:spcPts val="0"/>
              </a:spcAft>
              <a:buSzPts val="1800"/>
              <a:buChar char="●"/>
            </a:pPr>
            <a:r>
              <a:rPr lang="en">
                <a:solidFill>
                  <a:schemeClr val="dk1"/>
                </a:solidFill>
              </a:rPr>
              <a:t>An example of latest weather observations in Canberra:</a:t>
            </a:r>
            <a:r>
              <a:rPr lang="en">
                <a:solidFill>
                  <a:schemeClr val="dk1"/>
                </a:solidFill>
                <a:uFill>
                  <a:noFill/>
                </a:uFill>
                <a:hlinkClick r:id="rId5">
                  <a:extLst>
                    <a:ext uri="{A12FA001-AC4F-418D-AE19-62706E023703}">
                      <ahyp:hlinkClr val="tx"/>
                    </a:ext>
                  </a:extLst>
                </a:hlinkClick>
              </a:rPr>
              <a:t> </a:t>
            </a:r>
            <a:r>
              <a:rPr lang="en" u="sng">
                <a:solidFill>
                  <a:schemeClr val="hlink"/>
                </a:solidFill>
                <a:hlinkClick r:id="rId6"/>
              </a:rPr>
              <a:t>Canberra, Australian Capital Territory March 2023 Daily Weather Observations</a:t>
            </a:r>
            <a:endParaRPr u="sng">
              <a:solidFill>
                <a:schemeClr val="hlink"/>
              </a:solidFill>
            </a:endParaRPr>
          </a:p>
          <a:p>
            <a:pPr indent="-342900" lvl="0" marL="457200" rtl="0" algn="l">
              <a:lnSpc>
                <a:spcPct val="115000"/>
              </a:lnSpc>
              <a:spcBef>
                <a:spcPts val="0"/>
              </a:spcBef>
              <a:spcAft>
                <a:spcPts val="0"/>
              </a:spcAft>
              <a:buSzPts val="1800"/>
              <a:buChar char="●"/>
            </a:pPr>
            <a:r>
              <a:rPr lang="en">
                <a:solidFill>
                  <a:schemeClr val="dk1"/>
                </a:solidFill>
              </a:rPr>
              <a:t>Definitions adapted from</a:t>
            </a:r>
            <a:r>
              <a:rPr lang="en">
                <a:solidFill>
                  <a:srgbClr val="3C4043"/>
                </a:solidFill>
                <a:uFill>
                  <a:noFill/>
                </a:uFill>
                <a:hlinkClick r:id="rId7">
                  <a:extLst>
                    <a:ext uri="{A12FA001-AC4F-418D-AE19-62706E023703}">
                      <ahyp:hlinkClr val="tx"/>
                    </a:ext>
                  </a:extLst>
                </a:hlinkClick>
              </a:rPr>
              <a:t> </a:t>
            </a:r>
            <a:r>
              <a:rPr lang="en" u="sng">
                <a:solidFill>
                  <a:schemeClr val="hlink"/>
                </a:solidFill>
                <a:hlinkClick r:id="rId8"/>
              </a:rPr>
              <a:t>http://www.bom.gov.au/climate/dwo/IDCJDW0000.shtml</a:t>
            </a:r>
            <a:endParaRPr u="sng">
              <a:solidFill>
                <a:schemeClr val="hlink"/>
              </a:solidFill>
            </a:endParaRPr>
          </a:p>
          <a:p>
            <a:pPr indent="-342900" lvl="0" marL="457200" rtl="0" algn="l">
              <a:lnSpc>
                <a:spcPct val="115000"/>
              </a:lnSpc>
              <a:spcBef>
                <a:spcPts val="0"/>
              </a:spcBef>
              <a:spcAft>
                <a:spcPts val="0"/>
              </a:spcAft>
              <a:buSzPts val="1800"/>
              <a:buChar char="●"/>
            </a:pPr>
            <a:r>
              <a:rPr lang="en">
                <a:solidFill>
                  <a:schemeClr val="dk1"/>
                </a:solidFill>
              </a:rPr>
              <a:t>Data source:</a:t>
            </a:r>
            <a:r>
              <a:rPr lang="en">
                <a:solidFill>
                  <a:srgbClr val="3C4043"/>
                </a:solidFill>
                <a:uFill>
                  <a:noFill/>
                </a:uFill>
                <a:hlinkClick r:id="rId9">
                  <a:extLst>
                    <a:ext uri="{A12FA001-AC4F-418D-AE19-62706E023703}">
                      <ahyp:hlinkClr val="tx"/>
                    </a:ext>
                  </a:extLst>
                </a:hlinkClick>
              </a:rPr>
              <a:t> </a:t>
            </a:r>
            <a:r>
              <a:rPr lang="en" u="sng">
                <a:solidFill>
                  <a:schemeClr val="hlink"/>
                </a:solidFill>
                <a:hlinkClick r:id="rId10"/>
              </a:rPr>
              <a:t>http://www.bom.gov.au/climate/dwo/</a:t>
            </a:r>
            <a:r>
              <a:rPr lang="en">
                <a:solidFill>
                  <a:srgbClr val="3C4043"/>
                </a:solidFill>
              </a:rPr>
              <a:t> </a:t>
            </a:r>
            <a:r>
              <a:rPr lang="en">
                <a:solidFill>
                  <a:schemeClr val="dk1"/>
                </a:solidFill>
              </a:rPr>
              <a:t>and</a:t>
            </a:r>
            <a:r>
              <a:rPr lang="en">
                <a:solidFill>
                  <a:schemeClr val="dk1"/>
                </a:solidFill>
                <a:uFill>
                  <a:noFill/>
                </a:uFill>
                <a:hlinkClick r:id="rId11">
                  <a:extLst>
                    <a:ext uri="{A12FA001-AC4F-418D-AE19-62706E023703}">
                      <ahyp:hlinkClr val="tx"/>
                    </a:ext>
                  </a:extLst>
                </a:hlinkClick>
              </a:rPr>
              <a:t> </a:t>
            </a:r>
            <a:r>
              <a:rPr lang="en" u="sng">
                <a:solidFill>
                  <a:schemeClr val="hlink"/>
                </a:solidFill>
                <a:hlinkClick r:id="rId12"/>
              </a:rPr>
              <a:t>http://www.bom.gov.au/climate/data</a:t>
            </a:r>
            <a:r>
              <a:rPr lang="en">
                <a:solidFill>
                  <a:schemeClr val="dk1"/>
                </a:solidFill>
              </a:rPr>
              <a:t>.</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291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Dataset Description</a:t>
            </a:r>
            <a:endParaRPr b="1"/>
          </a:p>
        </p:txBody>
      </p:sp>
      <p:sp>
        <p:nvSpPr>
          <p:cNvPr id="73" name="Google Shape;73;p16"/>
          <p:cNvSpPr txBox="1"/>
          <p:nvPr>
            <p:ph idx="1" type="body"/>
          </p:nvPr>
        </p:nvSpPr>
        <p:spPr>
          <a:xfrm>
            <a:off x="311700" y="990000"/>
            <a:ext cx="7270800" cy="40407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1"/>
              </a:buClr>
              <a:buSzPts val="1500"/>
              <a:buChar char="●"/>
            </a:pPr>
            <a:r>
              <a:rPr b="1" lang="en" sz="1500">
                <a:solidFill>
                  <a:schemeClr val="dk1"/>
                </a:solidFill>
              </a:rPr>
              <a:t>Dataset Source</a:t>
            </a:r>
            <a:r>
              <a:rPr lang="en" sz="1500">
                <a:solidFill>
                  <a:schemeClr val="dk1"/>
                </a:solidFill>
              </a:rPr>
              <a:t>: Kaggle</a:t>
            </a:r>
            <a:endParaRPr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Overview</a:t>
            </a:r>
            <a:r>
              <a:rPr lang="en" sz="1500">
                <a:solidFill>
                  <a:schemeClr val="dk1"/>
                </a:solidFill>
              </a:rPr>
              <a:t>: The dataset provides approximately 10 years of daily weather data from various locations across Australia.</a:t>
            </a:r>
            <a:endParaRPr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Specifications:</a:t>
            </a:r>
            <a:endParaRPr b="1" sz="1500">
              <a:solidFill>
                <a:schemeClr val="dk1"/>
              </a:solidFill>
            </a:endParaRPr>
          </a:p>
          <a:p>
            <a:pPr indent="-323850" lvl="1" marL="914400" rtl="0" algn="l">
              <a:spcBef>
                <a:spcPts val="0"/>
              </a:spcBef>
              <a:spcAft>
                <a:spcPts val="0"/>
              </a:spcAft>
              <a:buClr>
                <a:schemeClr val="dk1"/>
              </a:buClr>
              <a:buSzPts val="1500"/>
              <a:buChar char="○"/>
            </a:pPr>
            <a:r>
              <a:rPr b="1" lang="en" sz="1500">
                <a:solidFill>
                  <a:schemeClr val="dk1"/>
                </a:solidFill>
              </a:rPr>
              <a:t>Columns</a:t>
            </a:r>
            <a:r>
              <a:rPr lang="en" sz="1500">
                <a:solidFill>
                  <a:schemeClr val="dk1"/>
                </a:solidFill>
              </a:rPr>
              <a:t>: 23</a:t>
            </a:r>
            <a:endParaRPr sz="1500">
              <a:solidFill>
                <a:schemeClr val="dk1"/>
              </a:solidFill>
            </a:endParaRPr>
          </a:p>
          <a:p>
            <a:pPr indent="-323850" lvl="1" marL="914400" rtl="0" algn="l">
              <a:spcBef>
                <a:spcPts val="0"/>
              </a:spcBef>
              <a:spcAft>
                <a:spcPts val="0"/>
              </a:spcAft>
              <a:buClr>
                <a:schemeClr val="dk1"/>
              </a:buClr>
              <a:buSzPts val="1500"/>
              <a:buChar char="○"/>
            </a:pPr>
            <a:r>
              <a:rPr b="1" lang="en" sz="1500">
                <a:solidFill>
                  <a:schemeClr val="dk1"/>
                </a:solidFill>
              </a:rPr>
              <a:t>Observations</a:t>
            </a:r>
            <a:r>
              <a:rPr lang="en" sz="1500">
                <a:solidFill>
                  <a:schemeClr val="dk1"/>
                </a:solidFill>
              </a:rPr>
              <a:t>: 145,000</a:t>
            </a:r>
            <a:endParaRPr sz="1500">
              <a:solidFill>
                <a:schemeClr val="dk1"/>
              </a:solidFill>
            </a:endParaRPr>
          </a:p>
          <a:p>
            <a:pPr indent="-323850" lvl="1" marL="914400" rtl="0" algn="l">
              <a:spcBef>
                <a:spcPts val="0"/>
              </a:spcBef>
              <a:spcAft>
                <a:spcPts val="0"/>
              </a:spcAft>
              <a:buClr>
                <a:schemeClr val="dk1"/>
              </a:buClr>
              <a:buSzPts val="1500"/>
              <a:buChar char="○"/>
            </a:pPr>
            <a:r>
              <a:rPr b="1" lang="en" sz="1500">
                <a:solidFill>
                  <a:schemeClr val="dk1"/>
                </a:solidFill>
              </a:rPr>
              <a:t>Date Range</a:t>
            </a:r>
            <a:r>
              <a:rPr lang="en" sz="1500">
                <a:solidFill>
                  <a:schemeClr val="dk1"/>
                </a:solidFill>
              </a:rPr>
              <a:t>: November 1, 2007, to June 24, 2017</a:t>
            </a:r>
            <a:endParaRPr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Target Variable</a:t>
            </a:r>
            <a:r>
              <a:rPr lang="en" sz="1500">
                <a:solidFill>
                  <a:schemeClr val="dk1"/>
                </a:solidFill>
              </a:rPr>
              <a:t>: "RainTomorrow"</a:t>
            </a:r>
            <a:endParaRPr sz="1500">
              <a:solidFill>
                <a:schemeClr val="dk1"/>
              </a:solidFill>
            </a:endParaRPr>
          </a:p>
          <a:p>
            <a:pPr indent="-323850" lvl="1" marL="914400" rtl="0" algn="l">
              <a:spcBef>
                <a:spcPts val="0"/>
              </a:spcBef>
              <a:spcAft>
                <a:spcPts val="0"/>
              </a:spcAft>
              <a:buClr>
                <a:schemeClr val="dk1"/>
              </a:buClr>
              <a:buSzPts val="1500"/>
              <a:buChar char="○"/>
            </a:pPr>
            <a:r>
              <a:rPr b="1" lang="en" sz="1500">
                <a:solidFill>
                  <a:schemeClr val="dk1"/>
                </a:solidFill>
              </a:rPr>
              <a:t>Description</a:t>
            </a:r>
            <a:r>
              <a:rPr lang="en" sz="1500">
                <a:solidFill>
                  <a:schemeClr val="dk1"/>
                </a:solidFill>
              </a:rPr>
              <a:t>: Predicts if it rained the following day.</a:t>
            </a:r>
            <a:endParaRPr sz="1500">
              <a:solidFill>
                <a:schemeClr val="dk1"/>
              </a:solidFill>
            </a:endParaRPr>
          </a:p>
          <a:p>
            <a:pPr indent="-323850" lvl="1" marL="914400" rtl="0" algn="l">
              <a:spcBef>
                <a:spcPts val="0"/>
              </a:spcBef>
              <a:spcAft>
                <a:spcPts val="0"/>
              </a:spcAft>
              <a:buClr>
                <a:schemeClr val="dk1"/>
              </a:buClr>
              <a:buSzPts val="1500"/>
              <a:buChar char="○"/>
            </a:pPr>
            <a:r>
              <a:rPr b="1" lang="en" sz="1500">
                <a:solidFill>
                  <a:schemeClr val="dk1"/>
                </a:solidFill>
              </a:rPr>
              <a:t>Values</a:t>
            </a:r>
            <a:r>
              <a:rPr lang="en" sz="1500">
                <a:solidFill>
                  <a:schemeClr val="dk1"/>
                </a:solidFill>
              </a:rPr>
              <a:t>: "Yes" (if rainfall ≥ 1mm) or "No"</a:t>
            </a:r>
            <a:endParaRPr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Link for Reference</a:t>
            </a:r>
            <a:r>
              <a:rPr lang="en" sz="1500">
                <a:solidFill>
                  <a:schemeClr val="dk1"/>
                </a:solidFill>
              </a:rPr>
              <a:t>:</a:t>
            </a:r>
            <a:r>
              <a:rPr lang="en" sz="1500" u="sng">
                <a:solidFill>
                  <a:schemeClr val="hlink"/>
                </a:solidFill>
                <a:hlinkClick r:id="rId3"/>
              </a:rPr>
              <a:t>Kaggle Weather Dataset</a:t>
            </a:r>
            <a:endParaRPr sz="1500" u="sng">
              <a:solidFill>
                <a:schemeClr val="dk1"/>
              </a:solidFill>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Description</a:t>
            </a:r>
            <a:endParaRPr/>
          </a:p>
        </p:txBody>
      </p:sp>
      <p:sp>
        <p:nvSpPr>
          <p:cNvPr id="79" name="Google Shape;79;p17"/>
          <p:cNvSpPr txBox="1"/>
          <p:nvPr>
            <p:ph idx="1" type="body"/>
          </p:nvPr>
        </p:nvSpPr>
        <p:spPr>
          <a:xfrm>
            <a:off x="4788000" y="1152475"/>
            <a:ext cx="4044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80" name="Google Shape;80;p17"/>
          <p:cNvPicPr preferRelativeResize="0"/>
          <p:nvPr/>
        </p:nvPicPr>
        <p:blipFill>
          <a:blip r:embed="rId3">
            <a:alphaModFix/>
          </a:blip>
          <a:stretch>
            <a:fillRect/>
          </a:stretch>
        </p:blipFill>
        <p:spPr>
          <a:xfrm>
            <a:off x="273201" y="1152475"/>
            <a:ext cx="4435824" cy="3748501"/>
          </a:xfrm>
          <a:prstGeom prst="rect">
            <a:avLst/>
          </a:prstGeom>
          <a:noFill/>
          <a:ln>
            <a:noFill/>
          </a:ln>
        </p:spPr>
      </p:pic>
      <p:pic>
        <p:nvPicPr>
          <p:cNvPr id="81" name="Google Shape;81;p17"/>
          <p:cNvPicPr preferRelativeResize="0"/>
          <p:nvPr/>
        </p:nvPicPr>
        <p:blipFill>
          <a:blip r:embed="rId4">
            <a:alphaModFix/>
          </a:blip>
          <a:stretch>
            <a:fillRect/>
          </a:stretch>
        </p:blipFill>
        <p:spPr>
          <a:xfrm>
            <a:off x="4788000" y="1152475"/>
            <a:ext cx="4122900" cy="3991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8"/>
          <p:cNvPicPr preferRelativeResize="0"/>
          <p:nvPr/>
        </p:nvPicPr>
        <p:blipFill>
          <a:blip r:embed="rId3">
            <a:alphaModFix/>
          </a:blip>
          <a:stretch>
            <a:fillRect/>
          </a:stretch>
        </p:blipFill>
        <p:spPr>
          <a:xfrm>
            <a:off x="374300" y="1561725"/>
            <a:ext cx="1410626" cy="544825"/>
          </a:xfrm>
          <a:prstGeom prst="rect">
            <a:avLst/>
          </a:prstGeom>
          <a:noFill/>
          <a:ln>
            <a:noFill/>
          </a:ln>
        </p:spPr>
      </p:pic>
      <p:pic>
        <p:nvPicPr>
          <p:cNvPr id="87" name="Google Shape;87;p18"/>
          <p:cNvPicPr preferRelativeResize="0"/>
          <p:nvPr/>
        </p:nvPicPr>
        <p:blipFill>
          <a:blip r:embed="rId4">
            <a:alphaModFix/>
          </a:blip>
          <a:stretch>
            <a:fillRect/>
          </a:stretch>
        </p:blipFill>
        <p:spPr>
          <a:xfrm>
            <a:off x="2125025" y="1076850"/>
            <a:ext cx="1066250" cy="1066250"/>
          </a:xfrm>
          <a:prstGeom prst="rect">
            <a:avLst/>
          </a:prstGeom>
          <a:noFill/>
          <a:ln>
            <a:noFill/>
          </a:ln>
        </p:spPr>
      </p:pic>
      <p:pic>
        <p:nvPicPr>
          <p:cNvPr id="88" name="Google Shape;88;p18"/>
          <p:cNvPicPr preferRelativeResize="0"/>
          <p:nvPr/>
        </p:nvPicPr>
        <p:blipFill>
          <a:blip r:embed="rId5">
            <a:alphaModFix/>
          </a:blip>
          <a:stretch>
            <a:fillRect/>
          </a:stretch>
        </p:blipFill>
        <p:spPr>
          <a:xfrm>
            <a:off x="3616425" y="1127900"/>
            <a:ext cx="1596247" cy="1066250"/>
          </a:xfrm>
          <a:prstGeom prst="rect">
            <a:avLst/>
          </a:prstGeom>
          <a:noFill/>
          <a:ln>
            <a:noFill/>
          </a:ln>
        </p:spPr>
      </p:pic>
      <p:pic>
        <p:nvPicPr>
          <p:cNvPr id="89" name="Google Shape;89;p18"/>
          <p:cNvPicPr preferRelativeResize="0"/>
          <p:nvPr/>
        </p:nvPicPr>
        <p:blipFill>
          <a:blip r:embed="rId6">
            <a:alphaModFix/>
          </a:blip>
          <a:stretch>
            <a:fillRect/>
          </a:stretch>
        </p:blipFill>
        <p:spPr>
          <a:xfrm>
            <a:off x="5432000" y="1456550"/>
            <a:ext cx="1596250" cy="649998"/>
          </a:xfrm>
          <a:prstGeom prst="rect">
            <a:avLst/>
          </a:prstGeom>
          <a:noFill/>
          <a:ln>
            <a:noFill/>
          </a:ln>
        </p:spPr>
      </p:pic>
      <p:pic>
        <p:nvPicPr>
          <p:cNvPr id="90" name="Google Shape;90;p18"/>
          <p:cNvPicPr preferRelativeResize="0"/>
          <p:nvPr/>
        </p:nvPicPr>
        <p:blipFill>
          <a:blip r:embed="rId7">
            <a:alphaModFix/>
          </a:blip>
          <a:stretch>
            <a:fillRect/>
          </a:stretch>
        </p:blipFill>
        <p:spPr>
          <a:xfrm>
            <a:off x="7524550" y="1265350"/>
            <a:ext cx="923650" cy="906100"/>
          </a:xfrm>
          <a:prstGeom prst="rect">
            <a:avLst/>
          </a:prstGeom>
          <a:noFill/>
          <a:ln>
            <a:noFill/>
          </a:ln>
        </p:spPr>
      </p:pic>
      <p:sp>
        <p:nvSpPr>
          <p:cNvPr id="91" name="Google Shape;91;p18"/>
          <p:cNvSpPr txBox="1"/>
          <p:nvPr>
            <p:ph type="title"/>
          </p:nvPr>
        </p:nvSpPr>
        <p:spPr>
          <a:xfrm>
            <a:off x="130075" y="187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FLOW</a:t>
            </a:r>
            <a:endParaRPr/>
          </a:p>
        </p:txBody>
      </p:sp>
      <p:pic>
        <p:nvPicPr>
          <p:cNvPr id="92" name="Google Shape;92;p18"/>
          <p:cNvPicPr preferRelativeResize="0"/>
          <p:nvPr/>
        </p:nvPicPr>
        <p:blipFill>
          <a:blip r:embed="rId8">
            <a:alphaModFix/>
          </a:blip>
          <a:stretch>
            <a:fillRect/>
          </a:stretch>
        </p:blipFill>
        <p:spPr>
          <a:xfrm>
            <a:off x="203425" y="2340875"/>
            <a:ext cx="8520600" cy="19456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Pre-processing</a:t>
            </a:r>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In Data Pre processing we tried to understand the nature of the our dataset</a:t>
            </a:r>
            <a:endParaRPr/>
          </a:p>
          <a:p>
            <a:pPr indent="-342900" lvl="0" marL="457200" rtl="0" algn="l">
              <a:lnSpc>
                <a:spcPct val="150000"/>
              </a:lnSpc>
              <a:spcBef>
                <a:spcPts val="0"/>
              </a:spcBef>
              <a:spcAft>
                <a:spcPts val="0"/>
              </a:spcAft>
              <a:buSzPts val="1800"/>
              <a:buChar char="●"/>
            </a:pPr>
            <a:r>
              <a:rPr lang="en"/>
              <a:t>Identify and address irregular data(both null values and missing values) using appropriate techniques.</a:t>
            </a:r>
            <a:endParaRPr/>
          </a:p>
          <a:p>
            <a:pPr indent="-342900" lvl="0" marL="457200" rtl="0" algn="l">
              <a:lnSpc>
                <a:spcPct val="150000"/>
              </a:lnSpc>
              <a:spcBef>
                <a:spcPts val="0"/>
              </a:spcBef>
              <a:spcAft>
                <a:spcPts val="0"/>
              </a:spcAft>
              <a:buSzPts val="1800"/>
              <a:buChar char="●"/>
            </a:pPr>
            <a:r>
              <a:rPr lang="en"/>
              <a:t>Analyze the distribution of dataset features to assess their characteristics.</a:t>
            </a:r>
            <a:endParaRPr/>
          </a:p>
          <a:p>
            <a:pPr indent="-342900" lvl="0" marL="457200" rtl="0" algn="l">
              <a:lnSpc>
                <a:spcPct val="150000"/>
              </a:lnSpc>
              <a:spcBef>
                <a:spcPts val="0"/>
              </a:spcBef>
              <a:spcAft>
                <a:spcPts val="0"/>
              </a:spcAft>
              <a:buSzPts val="1800"/>
              <a:buChar char="●"/>
            </a:pPr>
            <a:r>
              <a:rPr lang="en"/>
              <a:t>Convert categorical data into numerical values (e.g., one-hot encoding).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EDA</a:t>
            </a:r>
            <a:endParaRPr/>
          </a:p>
        </p:txBody>
      </p:sp>
      <p:sp>
        <p:nvSpPr>
          <p:cNvPr id="104" name="Google Shape;104;p20"/>
          <p:cNvSpPr txBox="1"/>
          <p:nvPr>
            <p:ph idx="1" type="body"/>
          </p:nvPr>
        </p:nvSpPr>
        <p:spPr>
          <a:xfrm>
            <a:off x="311700" y="3582000"/>
            <a:ext cx="8520600" cy="987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This is the distribution of some of the features that were used in the modelling</a:t>
            </a:r>
            <a:endParaRPr/>
          </a:p>
        </p:txBody>
      </p:sp>
      <p:pic>
        <p:nvPicPr>
          <p:cNvPr id="105" name="Google Shape;105;p20"/>
          <p:cNvPicPr preferRelativeResize="0"/>
          <p:nvPr/>
        </p:nvPicPr>
        <p:blipFill>
          <a:blip r:embed="rId3">
            <a:alphaModFix/>
          </a:blip>
          <a:stretch>
            <a:fillRect/>
          </a:stretch>
        </p:blipFill>
        <p:spPr>
          <a:xfrm>
            <a:off x="311700" y="1190525"/>
            <a:ext cx="8520601" cy="2341250"/>
          </a:xfrm>
          <a:prstGeom prst="rect">
            <a:avLst/>
          </a:prstGeom>
          <a:noFill/>
          <a:ln>
            <a:noFill/>
          </a:ln>
          <a:effectLst>
            <a:outerShdw blurRad="85725" rotWithShape="0" algn="bl" dir="5400000" dist="76200">
              <a:schemeClr val="dk1">
                <a:alpha val="75000"/>
              </a:scheme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271200" y="88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EDA</a:t>
            </a:r>
            <a:endParaRPr/>
          </a:p>
        </p:txBody>
      </p:sp>
      <p:sp>
        <p:nvSpPr>
          <p:cNvPr id="111" name="Google Shape;111;p21"/>
          <p:cNvSpPr txBox="1"/>
          <p:nvPr>
            <p:ph idx="1" type="body"/>
          </p:nvPr>
        </p:nvSpPr>
        <p:spPr>
          <a:xfrm>
            <a:off x="311700" y="706500"/>
            <a:ext cx="8520600" cy="3862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12" name="Google Shape;112;p21"/>
          <p:cNvPicPr preferRelativeResize="0"/>
          <p:nvPr/>
        </p:nvPicPr>
        <p:blipFill>
          <a:blip r:embed="rId3">
            <a:alphaModFix/>
          </a:blip>
          <a:stretch>
            <a:fillRect/>
          </a:stretch>
        </p:blipFill>
        <p:spPr>
          <a:xfrm>
            <a:off x="2952275" y="571150"/>
            <a:ext cx="3058800" cy="2261775"/>
          </a:xfrm>
          <a:prstGeom prst="rect">
            <a:avLst/>
          </a:prstGeom>
          <a:noFill/>
          <a:ln>
            <a:noFill/>
          </a:ln>
        </p:spPr>
      </p:pic>
      <p:pic>
        <p:nvPicPr>
          <p:cNvPr id="113" name="Google Shape;113;p21"/>
          <p:cNvPicPr preferRelativeResize="0"/>
          <p:nvPr/>
        </p:nvPicPr>
        <p:blipFill>
          <a:blip r:embed="rId4">
            <a:alphaModFix/>
          </a:blip>
          <a:stretch>
            <a:fillRect/>
          </a:stretch>
        </p:blipFill>
        <p:spPr>
          <a:xfrm>
            <a:off x="6011087" y="2832937"/>
            <a:ext cx="3095719" cy="2261776"/>
          </a:xfrm>
          <a:prstGeom prst="rect">
            <a:avLst/>
          </a:prstGeom>
          <a:noFill/>
          <a:ln>
            <a:noFill/>
          </a:ln>
        </p:spPr>
      </p:pic>
      <p:pic>
        <p:nvPicPr>
          <p:cNvPr id="114" name="Google Shape;114;p21"/>
          <p:cNvPicPr preferRelativeResize="0"/>
          <p:nvPr/>
        </p:nvPicPr>
        <p:blipFill>
          <a:blip r:embed="rId5">
            <a:alphaModFix/>
          </a:blip>
          <a:stretch>
            <a:fillRect/>
          </a:stretch>
        </p:blipFill>
        <p:spPr>
          <a:xfrm>
            <a:off x="311700" y="2844901"/>
            <a:ext cx="3058800" cy="223785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